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65" r:id="rId3"/>
    <p:sldId id="266" r:id="rId4"/>
    <p:sldId id="269" r:id="rId5"/>
    <p:sldId id="267" r:id="rId6"/>
    <p:sldId id="268" r:id="rId7"/>
    <p:sldId id="257" r:id="rId8"/>
    <p:sldId id="260" r:id="rId9"/>
    <p:sldId id="261" r:id="rId10"/>
    <p:sldId id="262" r:id="rId11"/>
    <p:sldId id="258" r:id="rId12"/>
    <p:sldId id="259" r:id="rId13"/>
    <p:sldId id="263" r:id="rId14"/>
    <p:sldId id="270" r:id="rId15"/>
    <p:sldId id="275" r:id="rId16"/>
    <p:sldId id="272" r:id="rId17"/>
    <p:sldId id="276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8"/>
    <p:restoredTop sz="94749"/>
  </p:normalViewPr>
  <p:slideViewPr>
    <p:cSldViewPr snapToGrid="0" snapToObjects="1" showGuides="1">
      <p:cViewPr varScale="1">
        <p:scale>
          <a:sx n="104" d="100"/>
          <a:sy n="104" d="100"/>
        </p:scale>
        <p:origin x="12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7B6347-EEDB-AD42-8E14-AEFBA0E21C96}" type="datetimeFigureOut">
              <a:rPr lang="en-GB" smtClean="0"/>
              <a:t>19/10/2019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1DE1D0-0B12-2C4F-BCF7-4E6A2CF15C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4832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1DE1D0-0B12-2C4F-BCF7-4E6A2CF15C3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3891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1EB2C-9F94-164E-BE2E-DC76750C9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FCB2AA-857F-574C-8216-58B3C1CCC1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3417B4-A7DA-1941-A830-6701A7C6E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2C2D4-8793-754E-B980-2E6B38F67609}" type="datetimeFigureOut">
              <a:rPr lang="en-GB" smtClean="0"/>
              <a:t>19/10/2019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97554-373E-FD48-9E48-4682FEB22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6A3EB-A23D-8048-9F76-49E659010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C05D-8DF4-6A4F-A99D-D2607EC93C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5762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7F6CE-B520-7046-92F5-DDBA9A0AE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6D3221-2390-E447-BDAD-E8A5D380FD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3A25C-73A9-7343-A920-18958F63D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2C2D4-8793-754E-B980-2E6B38F67609}" type="datetimeFigureOut">
              <a:rPr lang="en-GB" smtClean="0"/>
              <a:t>19/10/2019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F20014-5D45-4846-9F01-E222FABCB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5B37BF-6D51-0C47-9AEF-C476BD392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C05D-8DF4-6A4F-A99D-D2607EC93C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165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FFC531-7D9E-674D-A537-BA24CF3248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267D54-DE46-D549-B4C5-685497D809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808F5C-928D-8646-9946-67BAD3649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2C2D4-8793-754E-B980-2E6B38F67609}" type="datetimeFigureOut">
              <a:rPr lang="en-GB" smtClean="0"/>
              <a:t>19/10/2019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565C38-93EE-3541-945C-6B9954B23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D23E9-EE0E-BE49-9B28-55F3B4C53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C05D-8DF4-6A4F-A99D-D2607EC93C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1901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88075-7FF7-2443-BE1E-1F4AC884A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3FC46-1827-0E40-8FD1-D7BA90E527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DD7A38-34A5-3E4B-A4C8-7BD67417A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2C2D4-8793-754E-B980-2E6B38F67609}" type="datetimeFigureOut">
              <a:rPr lang="en-GB" smtClean="0"/>
              <a:t>19/10/2019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C82201-18FC-6644-9615-1225117A2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C51213-AABD-DD44-A3F7-339D8BFAD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C05D-8DF4-6A4F-A99D-D2607EC93C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1973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BC3D6-9495-4146-A7E6-9EA4F9C43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413204-72E1-4742-A311-485B390C7A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0BA6C5-5E4B-014C-AE92-B476C06AE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2C2D4-8793-754E-B980-2E6B38F67609}" type="datetimeFigureOut">
              <a:rPr lang="en-GB" smtClean="0"/>
              <a:t>19/10/2019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AD4AA2-BEC6-5041-B945-36B286CA8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C39FB3-64FE-FC49-B0B1-E6FD9BF71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C05D-8DF4-6A4F-A99D-D2607EC93C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5590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AB5EB-E657-6446-A98E-6A152996D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9D766B-F5BF-D344-9522-CA7CA95A3D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A8B556-D095-324F-A926-6478A8D660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C4565A-1CCE-4945-8425-8DDE1E090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2C2D4-8793-754E-B980-2E6B38F67609}" type="datetimeFigureOut">
              <a:rPr lang="en-GB" smtClean="0"/>
              <a:t>19/10/2019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28C807-A84E-CE4C-9EC1-618AF8621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A700FD-E3D3-1A4A-B3AF-AE943D9E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C05D-8DF4-6A4F-A99D-D2607EC93C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2857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E30EE-324C-164D-B1A5-4888B20FE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FF2AE0-C156-9C43-9E20-FFC5184725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F3BE5F-27D0-8046-A91E-9F27EC4859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8B2334-E66B-0B49-AFD7-76859474E4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8505E5-5DB6-5C40-8E90-6F9CC142E4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7CA547-8B6E-D94E-B11D-EF27DE196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2C2D4-8793-754E-B980-2E6B38F67609}" type="datetimeFigureOut">
              <a:rPr lang="en-GB" smtClean="0"/>
              <a:t>19/10/2019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D12939-6413-504C-8B79-087C17AFB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0AB6D2-3754-F049-9982-3050007ED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C05D-8DF4-6A4F-A99D-D2607EC93C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905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E433A-5A97-A741-BBB3-9707F12C4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9B1B7E-4EC9-C04C-9D67-33E44C946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2C2D4-8793-754E-B980-2E6B38F67609}" type="datetimeFigureOut">
              <a:rPr lang="en-GB" smtClean="0"/>
              <a:t>19/10/2019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C9933C-D784-A64B-BC4A-61886FD52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8DB791-A7AC-7043-A480-9D63C9DFF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C05D-8DF4-6A4F-A99D-D2607EC93C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9397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B758C7-CB96-A448-8A77-E21591F01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2C2D4-8793-754E-B980-2E6B38F67609}" type="datetimeFigureOut">
              <a:rPr lang="en-GB" smtClean="0"/>
              <a:t>19/10/2019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2A5A1F-B067-2944-816F-0F5EB0602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3B1C2C-62A3-394D-BA4D-D0DD1975C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C05D-8DF4-6A4F-A99D-D2607EC93C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9581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7F52D-FC56-A440-A822-CECA9D606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01B09-FD70-5643-9807-432919218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F3C211-2801-4047-B80F-37C6F9BA40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EAFEE4-8601-AB4E-BE57-1E7A528BA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2C2D4-8793-754E-B980-2E6B38F67609}" type="datetimeFigureOut">
              <a:rPr lang="en-GB" smtClean="0"/>
              <a:t>19/10/2019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F0423E-72BD-E042-9801-94D291879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0B43B5-9556-D94D-93B8-479F47038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C05D-8DF4-6A4F-A99D-D2607EC93C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1571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7CCAC-DE7E-554E-9C24-CB02FF756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029D57-1D71-6445-B1D0-5A17ABDF82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DBBD30-134C-D045-A305-83A186D87C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9BFFC9-0AF2-D348-92F4-8ED4FE675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2C2D4-8793-754E-B980-2E6B38F67609}" type="datetimeFigureOut">
              <a:rPr lang="en-GB" smtClean="0"/>
              <a:t>19/10/2019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3F9850-9454-8A45-A6FF-7836CC3A4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50EF3A-8475-5246-B8C7-0C7977434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C05D-8DF4-6A4F-A99D-D2607EC93C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667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49DE3C-1B5E-5342-AFFD-393B89A0F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6AC82D-1B83-B149-B6B7-991B03822F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38A99-A684-3743-9241-D7595481B2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2C2D4-8793-754E-B980-2E6B38F67609}" type="datetimeFigureOut">
              <a:rPr lang="en-GB" smtClean="0"/>
              <a:t>19/10/2019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DF7C0-7524-F640-9B1C-6A6E85B8E5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DD287-94F4-9843-97E5-983580794F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43C05D-8DF4-6A4F-A99D-D2607EC93C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4234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1A88D-D0A6-5A46-BC6B-9038C1869B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>
                <a:latin typeface="Helvetica" pitchFamily="2" charset="0"/>
              </a:rPr>
              <a:t>Collaborative Development using Git</a:t>
            </a:r>
            <a:r>
              <a:rPr lang="en-GB" sz="4400" dirty="0">
                <a:solidFill>
                  <a:schemeClr val="bg1">
                    <a:lumMod val="75000"/>
                  </a:schemeClr>
                </a:solidFill>
                <a:latin typeface="Helvetica" pitchFamily="2" charset="0"/>
              </a:rPr>
              <a:t>(</a:t>
            </a:r>
            <a:r>
              <a:rPr lang="en-GB" dirty="0">
                <a:latin typeface="Helvetica" pitchFamily="2" charset="0"/>
              </a:rPr>
              <a:t>Hub</a:t>
            </a:r>
            <a:r>
              <a:rPr lang="en-GB" sz="4400" dirty="0">
                <a:solidFill>
                  <a:schemeClr val="bg1">
                    <a:lumMod val="75000"/>
                  </a:schemeClr>
                </a:solidFill>
                <a:latin typeface="Helvetica" pitchFamily="2" charset="0"/>
              </a:rPr>
              <a:t>)</a:t>
            </a:r>
            <a:endParaRPr lang="en-GB" dirty="0">
              <a:solidFill>
                <a:schemeClr val="bg1">
                  <a:lumMod val="75000"/>
                </a:schemeClr>
              </a:solidFill>
              <a:latin typeface="Helvetica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221390-CFB5-A944-A920-EDE57F0D23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57402"/>
            <a:ext cx="9144000" cy="1300397"/>
          </a:xfrm>
        </p:spPr>
        <p:txBody>
          <a:bodyPr/>
          <a:lstStyle/>
          <a:p>
            <a:r>
              <a:rPr lang="en-GB" dirty="0">
                <a:latin typeface="Helvetica" pitchFamily="2" charset="0"/>
              </a:rPr>
              <a:t>Workshop </a:t>
            </a:r>
          </a:p>
          <a:p>
            <a:r>
              <a:rPr lang="en-GB" dirty="0">
                <a:latin typeface="Helvetica" pitchFamily="2" charset="0"/>
              </a:rPr>
              <a:t>5</a:t>
            </a:r>
            <a:r>
              <a:rPr lang="en-GB" baseline="30000" dirty="0">
                <a:latin typeface="Helvetica" pitchFamily="2" charset="0"/>
              </a:rPr>
              <a:t>th</a:t>
            </a:r>
            <a:r>
              <a:rPr lang="en-GB" dirty="0">
                <a:latin typeface="Helvetica" pitchFamily="2" charset="0"/>
              </a:rPr>
              <a:t> of July</a:t>
            </a:r>
          </a:p>
        </p:txBody>
      </p:sp>
    </p:spTree>
    <p:extLst>
      <p:ext uri="{BB962C8B-B14F-4D97-AF65-F5344CB8AC3E}">
        <p14:creationId xmlns:p14="http://schemas.microsoft.com/office/powerpoint/2010/main" val="4029055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CA219-6DC8-0148-87FC-BECE7C0DB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u="sng" dirty="0">
                <a:latin typeface="Helvetica" pitchFamily="2" charset="0"/>
              </a:rPr>
              <a:t>Master – Branch structure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4356449-A18C-A544-BCB5-464929E3FF97}"/>
              </a:ext>
            </a:extLst>
          </p:cNvPr>
          <p:cNvSpPr/>
          <p:nvPr/>
        </p:nvSpPr>
        <p:spPr>
          <a:xfrm>
            <a:off x="3421592" y="1982788"/>
            <a:ext cx="1955800" cy="774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Helvetica" pitchFamily="2" charset="0"/>
              </a:rPr>
              <a:t>Master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847FF6-BA2E-384E-A2EE-32A71FFE9312}"/>
              </a:ext>
            </a:extLst>
          </p:cNvPr>
          <p:cNvSpPr/>
          <p:nvPr/>
        </p:nvSpPr>
        <p:spPr>
          <a:xfrm>
            <a:off x="3421592" y="3154363"/>
            <a:ext cx="1955800" cy="774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Helvetica" pitchFamily="2" charset="0"/>
              </a:rPr>
              <a:t>Dev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DD5BA74-684D-2A4A-9BFB-A1DFF8BF1DF8}"/>
              </a:ext>
            </a:extLst>
          </p:cNvPr>
          <p:cNvSpPr/>
          <p:nvPr/>
        </p:nvSpPr>
        <p:spPr>
          <a:xfrm>
            <a:off x="1122892" y="4452938"/>
            <a:ext cx="1955800" cy="774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Helvetica" pitchFamily="2" charset="0"/>
              </a:rPr>
              <a:t>Dev - Alex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AEE500-C54C-214B-B147-BCEF6506189B}"/>
              </a:ext>
            </a:extLst>
          </p:cNvPr>
          <p:cNvSpPr/>
          <p:nvPr/>
        </p:nvSpPr>
        <p:spPr>
          <a:xfrm>
            <a:off x="3421592" y="4452938"/>
            <a:ext cx="1955800" cy="774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Helvetica" pitchFamily="2" charset="0"/>
              </a:rPr>
              <a:t>Dev – Yan-Ping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513112-61D1-B14F-9437-D8F4A56BCB2B}"/>
              </a:ext>
            </a:extLst>
          </p:cNvPr>
          <p:cNvSpPr/>
          <p:nvPr/>
        </p:nvSpPr>
        <p:spPr>
          <a:xfrm>
            <a:off x="5720292" y="4452938"/>
            <a:ext cx="1955800" cy="774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Helvetica" pitchFamily="2" charset="0"/>
              </a:rPr>
              <a:t>Dev – </a:t>
            </a:r>
            <a:r>
              <a:rPr lang="en-GB" dirty="0" err="1">
                <a:latin typeface="Helvetica" pitchFamily="2" charset="0"/>
              </a:rPr>
              <a:t>Carmo</a:t>
            </a:r>
            <a:endParaRPr lang="en-GB" dirty="0">
              <a:latin typeface="Helvetica" pitchFamily="2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3C5F214-D628-2643-A8BD-EF2E9FAA9078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4399492" y="2757488"/>
            <a:ext cx="0" cy="396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9DA2CA-AF2B-984B-B6D0-AAE01D7DB6B4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>
            <a:off x="4399492" y="3929063"/>
            <a:ext cx="0" cy="523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7AF6702E-EF7E-9247-8EB8-D4946FB6A6CC}"/>
              </a:ext>
            </a:extLst>
          </p:cNvPr>
          <p:cNvCxnSpPr>
            <a:stCxn id="5" idx="2"/>
            <a:endCxn id="8" idx="0"/>
          </p:cNvCxnSpPr>
          <p:nvPr/>
        </p:nvCxnSpPr>
        <p:spPr>
          <a:xfrm rot="16200000" flipH="1">
            <a:off x="5286905" y="3041650"/>
            <a:ext cx="523875" cy="2298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71F9FCD1-215B-7A48-A61C-AF70DE81629B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rot="5400000">
            <a:off x="2988205" y="3041650"/>
            <a:ext cx="523875" cy="2298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8E4C5E81-C7C8-2F49-9775-1BD2C6F6B550}"/>
              </a:ext>
            </a:extLst>
          </p:cNvPr>
          <p:cNvSpPr txBox="1"/>
          <p:nvPr/>
        </p:nvSpPr>
        <p:spPr>
          <a:xfrm>
            <a:off x="8018992" y="1995826"/>
            <a:ext cx="3334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Stable code that goes to production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74EC591-3659-0D44-A501-212DD2C971DD}"/>
              </a:ext>
            </a:extLst>
          </p:cNvPr>
          <p:cNvSpPr txBox="1"/>
          <p:nvPr/>
        </p:nvSpPr>
        <p:spPr>
          <a:xfrm>
            <a:off x="8018992" y="3199626"/>
            <a:ext cx="3334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Code that centralises all the new developments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9B95B2F-7394-4048-AAD6-C3EDA4C2DF7F}"/>
              </a:ext>
            </a:extLst>
          </p:cNvPr>
          <p:cNvSpPr txBox="1"/>
          <p:nvPr/>
        </p:nvSpPr>
        <p:spPr>
          <a:xfrm>
            <a:off x="8018992" y="4452938"/>
            <a:ext cx="33348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Developers’ new developments, yet to be integrated with Dev</a:t>
            </a:r>
          </a:p>
        </p:txBody>
      </p:sp>
    </p:spTree>
    <p:extLst>
      <p:ext uri="{BB962C8B-B14F-4D97-AF65-F5344CB8AC3E}">
        <p14:creationId xmlns:p14="http://schemas.microsoft.com/office/powerpoint/2010/main" val="1399290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CA219-6DC8-0148-87FC-BECE7C0DB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u="sng" dirty="0">
                <a:latin typeface="Helvetica" pitchFamily="2" charset="0"/>
              </a:rPr>
              <a:t>Master – Branch structure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4356449-A18C-A544-BCB5-464929E3FF97}"/>
              </a:ext>
            </a:extLst>
          </p:cNvPr>
          <p:cNvSpPr/>
          <p:nvPr/>
        </p:nvSpPr>
        <p:spPr>
          <a:xfrm>
            <a:off x="3421592" y="1982788"/>
            <a:ext cx="1955800" cy="774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Helvetica" pitchFamily="2" charset="0"/>
              </a:rPr>
              <a:t>Master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847FF6-BA2E-384E-A2EE-32A71FFE9312}"/>
              </a:ext>
            </a:extLst>
          </p:cNvPr>
          <p:cNvSpPr/>
          <p:nvPr/>
        </p:nvSpPr>
        <p:spPr>
          <a:xfrm>
            <a:off x="3421592" y="3154363"/>
            <a:ext cx="1955800" cy="774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Helvetica" pitchFamily="2" charset="0"/>
              </a:rPr>
              <a:t>Dev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DD5BA74-684D-2A4A-9BFB-A1DFF8BF1DF8}"/>
              </a:ext>
            </a:extLst>
          </p:cNvPr>
          <p:cNvSpPr/>
          <p:nvPr/>
        </p:nvSpPr>
        <p:spPr>
          <a:xfrm>
            <a:off x="1122892" y="4452938"/>
            <a:ext cx="1955800" cy="774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Helvetica" pitchFamily="2" charset="0"/>
              </a:rPr>
              <a:t>Dev - Alex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AEE500-C54C-214B-B147-BCEF6506189B}"/>
              </a:ext>
            </a:extLst>
          </p:cNvPr>
          <p:cNvSpPr/>
          <p:nvPr/>
        </p:nvSpPr>
        <p:spPr>
          <a:xfrm>
            <a:off x="3421592" y="4452938"/>
            <a:ext cx="1955800" cy="774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Helvetica" pitchFamily="2" charset="0"/>
              </a:rPr>
              <a:t>Dev – Yan-Ping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513112-61D1-B14F-9437-D8F4A56BCB2B}"/>
              </a:ext>
            </a:extLst>
          </p:cNvPr>
          <p:cNvSpPr/>
          <p:nvPr/>
        </p:nvSpPr>
        <p:spPr>
          <a:xfrm>
            <a:off x="5720292" y="4452938"/>
            <a:ext cx="1955800" cy="774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Helvetica" pitchFamily="2" charset="0"/>
              </a:rPr>
              <a:t>Dev – </a:t>
            </a:r>
            <a:r>
              <a:rPr lang="en-GB" dirty="0" err="1">
                <a:latin typeface="Helvetica" pitchFamily="2" charset="0"/>
              </a:rPr>
              <a:t>Carmo</a:t>
            </a:r>
            <a:endParaRPr lang="en-GB" dirty="0">
              <a:latin typeface="Helvetica" pitchFamily="2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3C5F214-D628-2643-A8BD-EF2E9FAA9078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4399492" y="2757488"/>
            <a:ext cx="0" cy="396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C9DA2CA-AF2B-984B-B6D0-AAE01D7DB6B4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>
            <a:off x="4399492" y="3929063"/>
            <a:ext cx="0" cy="523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7AF6702E-EF7E-9247-8EB8-D4946FB6A6CC}"/>
              </a:ext>
            </a:extLst>
          </p:cNvPr>
          <p:cNvCxnSpPr>
            <a:stCxn id="5" idx="2"/>
            <a:endCxn id="8" idx="0"/>
          </p:cNvCxnSpPr>
          <p:nvPr/>
        </p:nvCxnSpPr>
        <p:spPr>
          <a:xfrm rot="16200000" flipH="1">
            <a:off x="5286905" y="3041650"/>
            <a:ext cx="523875" cy="2298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71F9FCD1-215B-7A48-A61C-AF70DE81629B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rot="5400000">
            <a:off x="2988205" y="3041650"/>
            <a:ext cx="523875" cy="2298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8E4C5E81-C7C8-2F49-9775-1BD2C6F6B550}"/>
              </a:ext>
            </a:extLst>
          </p:cNvPr>
          <p:cNvSpPr txBox="1"/>
          <p:nvPr/>
        </p:nvSpPr>
        <p:spPr>
          <a:xfrm>
            <a:off x="8018992" y="1995826"/>
            <a:ext cx="3334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Stable code that goes to production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74EC591-3659-0D44-A501-212DD2C971DD}"/>
              </a:ext>
            </a:extLst>
          </p:cNvPr>
          <p:cNvSpPr txBox="1"/>
          <p:nvPr/>
        </p:nvSpPr>
        <p:spPr>
          <a:xfrm>
            <a:off x="8018992" y="3199626"/>
            <a:ext cx="3334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Code that centralises all the new developments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9B95B2F-7394-4048-AAD6-C3EDA4C2DF7F}"/>
              </a:ext>
            </a:extLst>
          </p:cNvPr>
          <p:cNvSpPr txBox="1"/>
          <p:nvPr/>
        </p:nvSpPr>
        <p:spPr>
          <a:xfrm>
            <a:off x="8018992" y="4452938"/>
            <a:ext cx="33348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Developers’ new developments, yet to be integrated with Dev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E8381EF-7234-D743-AA67-3461FB63D06C}"/>
              </a:ext>
            </a:extLst>
          </p:cNvPr>
          <p:cNvSpPr/>
          <p:nvPr/>
        </p:nvSpPr>
        <p:spPr>
          <a:xfrm>
            <a:off x="1122892" y="5624512"/>
            <a:ext cx="1955800" cy="774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Helvetica" pitchFamily="2" charset="0"/>
              </a:rPr>
              <a:t>Dev - Alex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DCCA463-80E5-5B42-9F8D-586681722713}"/>
              </a:ext>
            </a:extLst>
          </p:cNvPr>
          <p:cNvSpPr/>
          <p:nvPr/>
        </p:nvSpPr>
        <p:spPr>
          <a:xfrm>
            <a:off x="3421592" y="5624512"/>
            <a:ext cx="1955800" cy="774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Helvetica" pitchFamily="2" charset="0"/>
              </a:rPr>
              <a:t>Dev – Yan-Ping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FC6ED42-2A00-C14C-87ED-B7B6118878B7}"/>
              </a:ext>
            </a:extLst>
          </p:cNvPr>
          <p:cNvSpPr/>
          <p:nvPr/>
        </p:nvSpPr>
        <p:spPr>
          <a:xfrm>
            <a:off x="5720292" y="5624512"/>
            <a:ext cx="1955800" cy="774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Helvetica" pitchFamily="2" charset="0"/>
              </a:rPr>
              <a:t>Dev – </a:t>
            </a:r>
            <a:r>
              <a:rPr lang="en-GB" dirty="0" err="1">
                <a:latin typeface="Helvetica" pitchFamily="2" charset="0"/>
              </a:rPr>
              <a:t>Carmo</a:t>
            </a:r>
            <a:endParaRPr lang="en-GB" dirty="0">
              <a:latin typeface="Helvetica" pitchFamily="2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A7C248E-8F7D-DB47-A085-5176F4562E83}"/>
              </a:ext>
            </a:extLst>
          </p:cNvPr>
          <p:cNvCxnSpPr/>
          <p:nvPr/>
        </p:nvCxnSpPr>
        <p:spPr>
          <a:xfrm>
            <a:off x="2100792" y="5227638"/>
            <a:ext cx="0" cy="396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AA2417B-3F5E-A24B-8F73-D964F2C85266}"/>
              </a:ext>
            </a:extLst>
          </p:cNvPr>
          <p:cNvCxnSpPr/>
          <p:nvPr/>
        </p:nvCxnSpPr>
        <p:spPr>
          <a:xfrm>
            <a:off x="4404784" y="5227638"/>
            <a:ext cx="0" cy="396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E4A35EB-1282-964A-86CC-EE7BD492C77D}"/>
              </a:ext>
            </a:extLst>
          </p:cNvPr>
          <p:cNvCxnSpPr/>
          <p:nvPr/>
        </p:nvCxnSpPr>
        <p:spPr>
          <a:xfrm>
            <a:off x="6698193" y="5227638"/>
            <a:ext cx="0" cy="396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6B5CE1B-538C-9947-9075-46DB0BB1DFAB}"/>
              </a:ext>
            </a:extLst>
          </p:cNvPr>
          <p:cNvSpPr txBox="1"/>
          <p:nvPr/>
        </p:nvSpPr>
        <p:spPr>
          <a:xfrm>
            <a:off x="8018992" y="5624512"/>
            <a:ext cx="3334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Local Development yet to be uploaded to GitHub</a:t>
            </a:r>
          </a:p>
        </p:txBody>
      </p:sp>
    </p:spTree>
    <p:extLst>
      <p:ext uri="{BB962C8B-B14F-4D97-AF65-F5344CB8AC3E}">
        <p14:creationId xmlns:p14="http://schemas.microsoft.com/office/powerpoint/2010/main" val="2536834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C1773-E0A3-0B42-BC92-42E4A05D2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u="sng" dirty="0">
                <a:latin typeface="Helvetica" pitchFamily="2" charset="0"/>
              </a:rPr>
              <a:t>Git Actions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983FCE-1E8D-2540-8C20-A35B98E4DB97}"/>
              </a:ext>
            </a:extLst>
          </p:cNvPr>
          <p:cNvSpPr/>
          <p:nvPr/>
        </p:nvSpPr>
        <p:spPr>
          <a:xfrm>
            <a:off x="4824035" y="1862139"/>
            <a:ext cx="1955800" cy="774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Helvetica" pitchFamily="2" charset="0"/>
              </a:rPr>
              <a:t>Dev - Alex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2071928-7716-4B40-9D19-FC6920A86840}"/>
              </a:ext>
            </a:extLst>
          </p:cNvPr>
          <p:cNvSpPr/>
          <p:nvPr/>
        </p:nvSpPr>
        <p:spPr>
          <a:xfrm>
            <a:off x="4824035" y="3421064"/>
            <a:ext cx="1955800" cy="7747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Helvetica" pitchFamily="2" charset="0"/>
              </a:rPr>
              <a:t>Dev - Alex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E34CE34-EFEB-6C44-9599-C9723AA6BA86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5801935" y="2636839"/>
            <a:ext cx="0" cy="784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9845043-7725-9547-ABC3-DD5BB29BD35E}"/>
              </a:ext>
            </a:extLst>
          </p:cNvPr>
          <p:cNvCxnSpPr/>
          <p:nvPr/>
        </p:nvCxnSpPr>
        <p:spPr>
          <a:xfrm>
            <a:off x="5671307" y="4397829"/>
            <a:ext cx="2612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8E027EF-D357-7B42-B32D-3A4B3DFBB1EA}"/>
              </a:ext>
            </a:extLst>
          </p:cNvPr>
          <p:cNvCxnSpPr/>
          <p:nvPr/>
        </p:nvCxnSpPr>
        <p:spPr>
          <a:xfrm>
            <a:off x="5671307" y="4550229"/>
            <a:ext cx="2612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506ACA0-520E-EE45-A261-9083161959AB}"/>
              </a:ext>
            </a:extLst>
          </p:cNvPr>
          <p:cNvCxnSpPr>
            <a:cxnSpLocks/>
          </p:cNvCxnSpPr>
          <p:nvPr/>
        </p:nvCxnSpPr>
        <p:spPr>
          <a:xfrm>
            <a:off x="4824035" y="4702629"/>
            <a:ext cx="195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0F48CE2-4C19-FE4F-88F0-8CB92A90AE8E}"/>
              </a:ext>
            </a:extLst>
          </p:cNvPr>
          <p:cNvCxnSpPr/>
          <p:nvPr/>
        </p:nvCxnSpPr>
        <p:spPr>
          <a:xfrm>
            <a:off x="5671307" y="4855029"/>
            <a:ext cx="2612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A9AFB83-EEBA-6B4F-9463-24BDD04449A6}"/>
              </a:ext>
            </a:extLst>
          </p:cNvPr>
          <p:cNvCxnSpPr/>
          <p:nvPr/>
        </p:nvCxnSpPr>
        <p:spPr>
          <a:xfrm>
            <a:off x="5671307" y="5007429"/>
            <a:ext cx="2612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DA256C6-166F-774B-AF65-F3008F835BC9}"/>
              </a:ext>
            </a:extLst>
          </p:cNvPr>
          <p:cNvCxnSpPr>
            <a:cxnSpLocks/>
          </p:cNvCxnSpPr>
          <p:nvPr/>
        </p:nvCxnSpPr>
        <p:spPr>
          <a:xfrm>
            <a:off x="4824035" y="5159829"/>
            <a:ext cx="195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2DEF774-9D7A-9C4E-B89B-C65F19279E21}"/>
              </a:ext>
            </a:extLst>
          </p:cNvPr>
          <p:cNvCxnSpPr/>
          <p:nvPr/>
        </p:nvCxnSpPr>
        <p:spPr>
          <a:xfrm>
            <a:off x="5671307" y="5312229"/>
            <a:ext cx="2612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62076974-BD2C-7742-9B33-89C9B1CE9CBC}"/>
              </a:ext>
            </a:extLst>
          </p:cNvPr>
          <p:cNvSpPr txBox="1"/>
          <p:nvPr/>
        </p:nvSpPr>
        <p:spPr>
          <a:xfrm>
            <a:off x="7358743" y="4322412"/>
            <a:ext cx="4288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Helvetica" pitchFamily="2" charset="0"/>
              </a:rPr>
              <a:t>Commit</a:t>
            </a:r>
            <a:r>
              <a:rPr lang="en-GB" dirty="0">
                <a:latin typeface="Helvetica" pitchFamily="2" charset="0"/>
              </a:rPr>
              <a:t>: Save changes locally, save any progress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DA7E8E-2D30-6D41-A9F7-AB843BC2A9C2}"/>
              </a:ext>
            </a:extLst>
          </p:cNvPr>
          <p:cNvSpPr txBox="1"/>
          <p:nvPr/>
        </p:nvSpPr>
        <p:spPr>
          <a:xfrm>
            <a:off x="7358743" y="4968743"/>
            <a:ext cx="37023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Helvetica" pitchFamily="2" charset="0"/>
              </a:rPr>
              <a:t>Push</a:t>
            </a:r>
            <a:r>
              <a:rPr lang="en-GB" dirty="0">
                <a:latin typeface="Helvetica" pitchFamily="2" charset="0"/>
              </a:rPr>
              <a:t>: Save changes online, upload any code that compiles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240645C-61C9-0340-BDCA-E0447D0572F2}"/>
              </a:ext>
            </a:extLst>
          </p:cNvPr>
          <p:cNvCxnSpPr>
            <a:stCxn id="32" idx="1"/>
          </p:cNvCxnSpPr>
          <p:nvPr/>
        </p:nvCxnSpPr>
        <p:spPr>
          <a:xfrm flipH="1" flipV="1">
            <a:off x="6008914" y="4397829"/>
            <a:ext cx="1349829" cy="2477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48AB439-ACB2-C04C-8B4B-F39DB1FAFBEB}"/>
              </a:ext>
            </a:extLst>
          </p:cNvPr>
          <p:cNvCxnSpPr>
            <a:cxnSpLocks/>
          </p:cNvCxnSpPr>
          <p:nvPr/>
        </p:nvCxnSpPr>
        <p:spPr>
          <a:xfrm flipH="1" flipV="1">
            <a:off x="6790721" y="5152443"/>
            <a:ext cx="578908" cy="1394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5877AA7F-685A-7F4E-A5A3-C050A9DC0D70}"/>
              </a:ext>
            </a:extLst>
          </p:cNvPr>
          <p:cNvCxnSpPr>
            <a:cxnSpLocks/>
          </p:cNvCxnSpPr>
          <p:nvPr/>
        </p:nvCxnSpPr>
        <p:spPr>
          <a:xfrm rot="10800000">
            <a:off x="4747833" y="2227718"/>
            <a:ext cx="9072" cy="2467403"/>
          </a:xfrm>
          <a:prstGeom prst="bentConnector3">
            <a:avLst>
              <a:gd name="adj1" fmla="val 54996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F2DD79E9-785E-8A4C-86C3-46556F8BA5B0}"/>
              </a:ext>
            </a:extLst>
          </p:cNvPr>
          <p:cNvSpPr txBox="1"/>
          <p:nvPr/>
        </p:nvSpPr>
        <p:spPr>
          <a:xfrm>
            <a:off x="7358743" y="2896850"/>
            <a:ext cx="4262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Helvetica" pitchFamily="2" charset="0"/>
              </a:rPr>
              <a:t>Pull</a:t>
            </a:r>
            <a:r>
              <a:rPr lang="en-GB" dirty="0">
                <a:latin typeface="Helvetica" pitchFamily="2" charset="0"/>
              </a:rPr>
              <a:t>: Get the last version of your branch</a:t>
            </a:r>
          </a:p>
        </p:txBody>
      </p:sp>
    </p:spTree>
    <p:extLst>
      <p:ext uri="{BB962C8B-B14F-4D97-AF65-F5344CB8AC3E}">
        <p14:creationId xmlns:p14="http://schemas.microsoft.com/office/powerpoint/2010/main" val="34968912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712B5-A470-5845-876B-C31C8736C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u="sng" dirty="0">
                <a:latin typeface="Helvetica" pitchFamily="2" charset="0"/>
              </a:rPr>
              <a:t>Git Actions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0E6A3B-77EE-C141-9B9A-25790B5B6E4C}"/>
              </a:ext>
            </a:extLst>
          </p:cNvPr>
          <p:cNvSpPr/>
          <p:nvPr/>
        </p:nvSpPr>
        <p:spPr>
          <a:xfrm>
            <a:off x="4934706" y="2816906"/>
            <a:ext cx="1955800" cy="774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Helvetica" pitchFamily="2" charset="0"/>
              </a:rPr>
              <a:t>Dev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8B0840-D4D2-8548-8C61-E94E41C33651}"/>
              </a:ext>
            </a:extLst>
          </p:cNvPr>
          <p:cNvSpPr/>
          <p:nvPr/>
        </p:nvSpPr>
        <p:spPr>
          <a:xfrm>
            <a:off x="2636006" y="4115481"/>
            <a:ext cx="1955800" cy="774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Helvetica" pitchFamily="2" charset="0"/>
              </a:rPr>
              <a:t>Dev - Alex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7B9073-05B7-B64B-A667-E1FF35DEC16F}"/>
              </a:ext>
            </a:extLst>
          </p:cNvPr>
          <p:cNvSpPr/>
          <p:nvPr/>
        </p:nvSpPr>
        <p:spPr>
          <a:xfrm>
            <a:off x="4934706" y="4115481"/>
            <a:ext cx="1955800" cy="774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Helvetica" pitchFamily="2" charset="0"/>
              </a:rPr>
              <a:t>Dev – Yan-Ping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DA2792-0695-A349-B784-7A6C734818D9}"/>
              </a:ext>
            </a:extLst>
          </p:cNvPr>
          <p:cNvSpPr/>
          <p:nvPr/>
        </p:nvSpPr>
        <p:spPr>
          <a:xfrm>
            <a:off x="7233406" y="4115481"/>
            <a:ext cx="1955800" cy="774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Helvetica" pitchFamily="2" charset="0"/>
              </a:rPr>
              <a:t>Dev – </a:t>
            </a:r>
            <a:r>
              <a:rPr lang="en-GB" dirty="0" err="1">
                <a:latin typeface="Helvetica" pitchFamily="2" charset="0"/>
              </a:rPr>
              <a:t>Carmo</a:t>
            </a:r>
            <a:endParaRPr lang="en-GB" dirty="0">
              <a:latin typeface="Helvetica" pitchFamily="2" charset="0"/>
            </a:endParaRPr>
          </a:p>
        </p:txBody>
      </p: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EDBA606E-6290-1C44-B4D1-465324024F6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338034" y="2704194"/>
            <a:ext cx="523875" cy="2298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57144AC-1A1D-B54F-8BFA-E076A1745D12}"/>
              </a:ext>
            </a:extLst>
          </p:cNvPr>
          <p:cNvSpPr txBox="1"/>
          <p:nvPr/>
        </p:nvSpPr>
        <p:spPr>
          <a:xfrm>
            <a:off x="1513113" y="1845231"/>
            <a:ext cx="89213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Helvetica" pitchFamily="2" charset="0"/>
              </a:rPr>
              <a:t>Merge</a:t>
            </a:r>
            <a:r>
              <a:rPr lang="en-GB" dirty="0">
                <a:latin typeface="Helvetica" pitchFamily="2" charset="0"/>
              </a:rPr>
              <a:t> from branch A to branch B: take the changes of A to B, keeping also the changes in B, and overwriting 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9BE99C-3B0E-5A4C-BBEF-2C2ECF909E81}"/>
              </a:ext>
            </a:extLst>
          </p:cNvPr>
          <p:cNvSpPr txBox="1"/>
          <p:nvPr/>
        </p:nvSpPr>
        <p:spPr>
          <a:xfrm>
            <a:off x="3052242" y="340694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Merge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CEF71B-CBC1-0E4A-9C26-C5AD0707494E}"/>
              </a:ext>
            </a:extLst>
          </p:cNvPr>
          <p:cNvSpPr txBox="1"/>
          <p:nvPr/>
        </p:nvSpPr>
        <p:spPr>
          <a:xfrm>
            <a:off x="7268785" y="3340781"/>
            <a:ext cx="18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Reversal merge</a:t>
            </a:r>
          </a:p>
        </p:txBody>
      </p: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C66D1DE6-7DD4-6549-A78F-AD3F3BD096A7}"/>
              </a:ext>
            </a:extLst>
          </p:cNvPr>
          <p:cNvCxnSpPr>
            <a:cxnSpLocks/>
          </p:cNvCxnSpPr>
          <p:nvPr/>
        </p:nvCxnSpPr>
        <p:spPr>
          <a:xfrm rot="16200000" flipH="1">
            <a:off x="7006848" y="2704193"/>
            <a:ext cx="523875" cy="2298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53A0946-1B83-3D4E-A230-2EB5C4A68AF2}"/>
              </a:ext>
            </a:extLst>
          </p:cNvPr>
          <p:cNvSpPr txBox="1"/>
          <p:nvPr/>
        </p:nvSpPr>
        <p:spPr>
          <a:xfrm>
            <a:off x="1513114" y="5153314"/>
            <a:ext cx="9165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Helvetica" pitchFamily="2" charset="0"/>
              </a:rPr>
              <a:t>Merge</a:t>
            </a:r>
            <a:r>
              <a:rPr lang="en-GB" dirty="0">
                <a:latin typeface="Helvetica" pitchFamily="2" charset="0"/>
              </a:rPr>
              <a:t> from branch Dev - Alex to branch Dev : take the changes of Dev - Alex to Dev, keeping also the changes in Dev, and overwriting Dev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B7F82D-1698-7A4F-AA5E-D1B3E35F9913}"/>
              </a:ext>
            </a:extLst>
          </p:cNvPr>
          <p:cNvSpPr txBox="1"/>
          <p:nvPr/>
        </p:nvSpPr>
        <p:spPr>
          <a:xfrm>
            <a:off x="1513114" y="5782317"/>
            <a:ext cx="9165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Helvetica" pitchFamily="2" charset="0"/>
              </a:rPr>
              <a:t>Reversal Merge</a:t>
            </a:r>
            <a:r>
              <a:rPr lang="en-GB" dirty="0">
                <a:latin typeface="Helvetica" pitchFamily="2" charset="0"/>
              </a:rPr>
              <a:t> from branch Dev to branch Dev - </a:t>
            </a:r>
            <a:r>
              <a:rPr lang="en-GB" dirty="0" err="1">
                <a:latin typeface="Helvetica" pitchFamily="2" charset="0"/>
              </a:rPr>
              <a:t>Carmo</a:t>
            </a:r>
            <a:r>
              <a:rPr lang="en-GB" dirty="0">
                <a:latin typeface="Helvetica" pitchFamily="2" charset="0"/>
              </a:rPr>
              <a:t> : take the changes of Dev to Dev - </a:t>
            </a:r>
            <a:r>
              <a:rPr lang="en-GB" dirty="0" err="1">
                <a:latin typeface="Helvetica" pitchFamily="2" charset="0"/>
              </a:rPr>
              <a:t>Carmo</a:t>
            </a:r>
            <a:r>
              <a:rPr lang="en-GB" dirty="0">
                <a:latin typeface="Helvetica" pitchFamily="2" charset="0"/>
              </a:rPr>
              <a:t>, keeping also the changes in Dev - </a:t>
            </a:r>
            <a:r>
              <a:rPr lang="en-GB" dirty="0" err="1">
                <a:latin typeface="Helvetica" pitchFamily="2" charset="0"/>
              </a:rPr>
              <a:t>Carmo</a:t>
            </a:r>
            <a:r>
              <a:rPr lang="en-GB" dirty="0">
                <a:latin typeface="Helvetica" pitchFamily="2" charset="0"/>
              </a:rPr>
              <a:t> , and overwriting Dev - </a:t>
            </a:r>
            <a:r>
              <a:rPr lang="en-GB" dirty="0" err="1">
                <a:latin typeface="Helvetica" pitchFamily="2" charset="0"/>
              </a:rPr>
              <a:t>Carmo</a:t>
            </a:r>
            <a:r>
              <a:rPr lang="en-GB" dirty="0">
                <a:latin typeface="Helvetica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51876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F559C-6AF9-464D-8246-89FEDFF15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u="sng" dirty="0">
                <a:latin typeface="Helvetica" pitchFamily="2" charset="0"/>
              </a:rPr>
              <a:t>Create a repository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C15A02-582D-CE4A-899B-45E9CF1E6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2066" y="1478421"/>
            <a:ext cx="5987868" cy="50369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830E2F3-DE4C-4C42-8C6B-330717EC188C}"/>
              </a:ext>
            </a:extLst>
          </p:cNvPr>
          <p:cNvSpPr txBox="1"/>
          <p:nvPr/>
        </p:nvSpPr>
        <p:spPr>
          <a:xfrm>
            <a:off x="9149756" y="3341405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Name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EEB19D-E650-1544-84C9-53717B22B24D}"/>
              </a:ext>
            </a:extLst>
          </p:cNvPr>
          <p:cNvSpPr txBox="1"/>
          <p:nvPr/>
        </p:nvSpPr>
        <p:spPr>
          <a:xfrm>
            <a:off x="9149756" y="3918346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Brief description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FB8A681-62D1-3F4D-8780-D18615BE54A0}"/>
              </a:ext>
            </a:extLst>
          </p:cNvPr>
          <p:cNvCxnSpPr/>
          <p:nvPr/>
        </p:nvCxnSpPr>
        <p:spPr>
          <a:xfrm flipH="1">
            <a:off x="6708450" y="3526071"/>
            <a:ext cx="24413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B7604FB-47B4-8F4B-A55D-EB606ED673E5}"/>
              </a:ext>
            </a:extLst>
          </p:cNvPr>
          <p:cNvCxnSpPr/>
          <p:nvPr/>
        </p:nvCxnSpPr>
        <p:spPr>
          <a:xfrm flipH="1">
            <a:off x="6701234" y="4103012"/>
            <a:ext cx="24485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E3E9C95-B14A-9B41-89C8-4D33EF0AB739}"/>
              </a:ext>
            </a:extLst>
          </p:cNvPr>
          <p:cNvSpPr txBox="1"/>
          <p:nvPr/>
        </p:nvSpPr>
        <p:spPr>
          <a:xfrm>
            <a:off x="9149756" y="4609131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Make private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F6D2E53-5533-5E49-9514-43B5B2E56BFF}"/>
              </a:ext>
            </a:extLst>
          </p:cNvPr>
          <p:cNvCxnSpPr/>
          <p:nvPr/>
        </p:nvCxnSpPr>
        <p:spPr>
          <a:xfrm flipH="1">
            <a:off x="6701234" y="4793797"/>
            <a:ext cx="24485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F1F0476-49BC-8242-95E4-CDEA31F7BD3A}"/>
              </a:ext>
            </a:extLst>
          </p:cNvPr>
          <p:cNvSpPr txBox="1"/>
          <p:nvPr/>
        </p:nvSpPr>
        <p:spPr>
          <a:xfrm>
            <a:off x="9149756" y="5718664"/>
            <a:ext cx="2125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You are good to go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954640B-B79D-3F40-835C-BDE1C81844BA}"/>
              </a:ext>
            </a:extLst>
          </p:cNvPr>
          <p:cNvCxnSpPr/>
          <p:nvPr/>
        </p:nvCxnSpPr>
        <p:spPr>
          <a:xfrm flipH="1">
            <a:off x="6701234" y="5903330"/>
            <a:ext cx="24485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79247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C2183-12C1-FE4D-B5FA-C771094C99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9787" y="3016251"/>
            <a:ext cx="6692426" cy="1649338"/>
          </a:xfrm>
          <a:solidFill>
            <a:schemeClr val="tx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echo "# my-new-repository" &gt;&gt; </a:t>
            </a:r>
            <a:r>
              <a:rPr lang="en-GB" sz="11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README.md</a:t>
            </a:r>
            <a:endParaRPr lang="en-GB" sz="1100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git </a:t>
            </a:r>
            <a:r>
              <a:rPr lang="en-GB" sz="11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init</a:t>
            </a:r>
            <a:endParaRPr lang="en-GB" sz="1100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git add </a:t>
            </a:r>
            <a:r>
              <a:rPr lang="en-GB" sz="11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README.md</a:t>
            </a:r>
            <a:endParaRPr lang="en-GB" sz="1100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git commit -m "first commit"</a:t>
            </a:r>
          </a:p>
          <a:p>
            <a:pPr marL="0" indent="0">
              <a:buNone/>
            </a:pP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git remote add origin https://</a:t>
            </a:r>
            <a:r>
              <a:rPr lang="en-GB" sz="11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github.com</a:t>
            </a: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-GB" sz="11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alexandreamat</a:t>
            </a: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/my-new-</a:t>
            </a:r>
            <a:r>
              <a:rPr lang="en-GB" sz="11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repository.git</a:t>
            </a:r>
            <a:endParaRPr lang="en-GB" sz="1100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git push -u origin master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D50E359-9AEA-F547-95F1-39F88DC0F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u="sng" dirty="0">
                <a:latin typeface="Helvetica" pitchFamily="2" charset="0"/>
              </a:rPr>
              <a:t>Create a repository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4BF27E-56A6-7842-AFEB-AC83ACA845E7}"/>
              </a:ext>
            </a:extLst>
          </p:cNvPr>
          <p:cNvSpPr txBox="1"/>
          <p:nvPr/>
        </p:nvSpPr>
        <p:spPr>
          <a:xfrm>
            <a:off x="838200" y="1690688"/>
            <a:ext cx="11283858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GB" dirty="0">
                <a:latin typeface="Helvetica" pitchFamily="2" charset="0"/>
              </a:rPr>
              <a:t>Create your local repository through Terminal (Mac) or Command Line (Windows)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GB" dirty="0">
                <a:latin typeface="Helvetica" pitchFamily="2" charset="0"/>
              </a:rPr>
              <a:t>Step 1: Navigate to your (new and empty) project folder using ls (Mac) or </a:t>
            </a:r>
            <a:r>
              <a:rPr lang="en-GB" dirty="0" err="1">
                <a:latin typeface="Helvetica" pitchFamily="2" charset="0"/>
              </a:rPr>
              <a:t>dir</a:t>
            </a:r>
            <a:r>
              <a:rPr lang="en-GB" dirty="0">
                <a:latin typeface="Helvetica" pitchFamily="2" charset="0"/>
              </a:rPr>
              <a:t> (Windows) and cd commands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GB" dirty="0">
                <a:latin typeface="Helvetica" pitchFamily="2" charset="0"/>
              </a:rPr>
              <a:t>Step 2: Start your local repository with the following commands: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B7A7B4-55DC-0D48-AF83-4AC93CC0EDC6}"/>
              </a:ext>
            </a:extLst>
          </p:cNvPr>
          <p:cNvSpPr txBox="1"/>
          <p:nvPr/>
        </p:nvSpPr>
        <p:spPr>
          <a:xfrm>
            <a:off x="832429" y="4887790"/>
            <a:ext cx="5647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Or if you are a new collaborator of an existing project: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0774E61-F8E3-8340-84E9-868D13B1C80A}"/>
              </a:ext>
            </a:extLst>
          </p:cNvPr>
          <p:cNvSpPr txBox="1">
            <a:spLocks/>
          </p:cNvSpPr>
          <p:nvPr/>
        </p:nvSpPr>
        <p:spPr>
          <a:xfrm>
            <a:off x="2749787" y="5466307"/>
            <a:ext cx="6692426" cy="29577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git clone https://</a:t>
            </a:r>
            <a:r>
              <a:rPr lang="en-GB" sz="11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github.com</a:t>
            </a: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-GB" sz="11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alexandreamat</a:t>
            </a: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/my-new-</a:t>
            </a:r>
            <a:r>
              <a:rPr lang="en-GB" sz="11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repository.git</a:t>
            </a:r>
            <a:endParaRPr lang="en-GB" sz="1100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09655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D936B-3568-F043-A9FF-9A4E0712B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u="sng" dirty="0">
                <a:latin typeface="Helvetica" pitchFamily="2" charset="0"/>
              </a:rPr>
              <a:t>Typical git workflow: single branch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12D82D9-952F-724B-ACBF-30F1A2CC47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5819" y="2990641"/>
            <a:ext cx="5018340" cy="256372"/>
          </a:xfrm>
          <a:solidFill>
            <a:schemeClr val="tx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git add *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50918C0-E156-634E-A297-88C781FDE2BE}"/>
              </a:ext>
            </a:extLst>
          </p:cNvPr>
          <p:cNvSpPr txBox="1">
            <a:spLocks/>
          </p:cNvSpPr>
          <p:nvPr/>
        </p:nvSpPr>
        <p:spPr>
          <a:xfrm>
            <a:off x="3595819" y="3813327"/>
            <a:ext cx="5018340" cy="256372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git commit –m ‘explanation of changes I want to commit’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0CE4263-3FCB-674F-B707-580D0240D72F}"/>
              </a:ext>
            </a:extLst>
          </p:cNvPr>
          <p:cNvSpPr txBox="1">
            <a:spLocks/>
          </p:cNvSpPr>
          <p:nvPr/>
        </p:nvSpPr>
        <p:spPr>
          <a:xfrm>
            <a:off x="3595819" y="4636013"/>
            <a:ext cx="5018340" cy="256372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git push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01071F-C566-324E-84B9-A0DB73A64364}"/>
              </a:ext>
            </a:extLst>
          </p:cNvPr>
          <p:cNvSpPr txBox="1">
            <a:spLocks/>
          </p:cNvSpPr>
          <p:nvPr/>
        </p:nvSpPr>
        <p:spPr>
          <a:xfrm>
            <a:off x="3595819" y="5458700"/>
            <a:ext cx="5018340" cy="256372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git pull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3C1E8D9-50FC-8E4F-A60A-7CBAEFDD0BA8}"/>
              </a:ext>
            </a:extLst>
          </p:cNvPr>
          <p:cNvSpPr txBox="1">
            <a:spLocks/>
          </p:cNvSpPr>
          <p:nvPr/>
        </p:nvSpPr>
        <p:spPr>
          <a:xfrm>
            <a:off x="3595819" y="2167955"/>
            <a:ext cx="5018340" cy="256372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git status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66DFD7-E5E0-2242-8C79-9FFA07CFF34F}"/>
              </a:ext>
            </a:extLst>
          </p:cNvPr>
          <p:cNvSpPr txBox="1"/>
          <p:nvPr/>
        </p:nvSpPr>
        <p:spPr>
          <a:xfrm>
            <a:off x="838200" y="1700132"/>
            <a:ext cx="8441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Check the state of addition, deletion, modification, and tracking of files in the repository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8DFFCD-F228-0345-B3BB-3C793650901A}"/>
              </a:ext>
            </a:extLst>
          </p:cNvPr>
          <p:cNvSpPr txBox="1"/>
          <p:nvPr/>
        </p:nvSpPr>
        <p:spPr>
          <a:xfrm>
            <a:off x="838200" y="2522818"/>
            <a:ext cx="4677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Add new files and modifications on existing files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DFA664-44EC-C844-BA08-7CF7A8E095AB}"/>
              </a:ext>
            </a:extLst>
          </p:cNvPr>
          <p:cNvSpPr txBox="1"/>
          <p:nvPr/>
        </p:nvSpPr>
        <p:spPr>
          <a:xfrm>
            <a:off x="838200" y="3345504"/>
            <a:ext cx="4597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Commit changes to register a new local version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FBDF5A-926E-5C46-8F11-2AD66ADB0330}"/>
              </a:ext>
            </a:extLst>
          </p:cNvPr>
          <p:cNvSpPr txBox="1"/>
          <p:nvPr/>
        </p:nvSpPr>
        <p:spPr>
          <a:xfrm>
            <a:off x="838200" y="4168190"/>
            <a:ext cx="3224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Upload changes to the git server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9B52F2-FC50-3542-8D98-6A079F009127}"/>
              </a:ext>
            </a:extLst>
          </p:cNvPr>
          <p:cNvSpPr txBox="1"/>
          <p:nvPr/>
        </p:nvSpPr>
        <p:spPr>
          <a:xfrm>
            <a:off x="838200" y="4990876"/>
            <a:ext cx="7339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Download changes from the git server to make sure we have the last version</a:t>
            </a:r>
          </a:p>
        </p:txBody>
      </p:sp>
    </p:spTree>
    <p:extLst>
      <p:ext uri="{BB962C8B-B14F-4D97-AF65-F5344CB8AC3E}">
        <p14:creationId xmlns:p14="http://schemas.microsoft.com/office/powerpoint/2010/main" val="21209607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D936B-3568-F043-A9FF-9A4E0712B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u="sng" dirty="0">
                <a:latin typeface="Helvetica" pitchFamily="2" charset="0"/>
              </a:rPr>
              <a:t>Typical git workflow: multiple branches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12D82D9-952F-724B-ACBF-30F1A2CC47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5819" y="2567690"/>
            <a:ext cx="5018340" cy="256372"/>
          </a:xfrm>
          <a:solidFill>
            <a:schemeClr val="tx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git branch &lt;new-branch-name&gt;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50918C0-E156-634E-A297-88C781FDE2BE}"/>
              </a:ext>
            </a:extLst>
          </p:cNvPr>
          <p:cNvSpPr txBox="1">
            <a:spLocks/>
          </p:cNvSpPr>
          <p:nvPr/>
        </p:nvSpPr>
        <p:spPr>
          <a:xfrm>
            <a:off x="3595819" y="3273628"/>
            <a:ext cx="5018340" cy="256372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git checkout &lt;new-branch-name&gt;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0CE4263-3FCB-674F-B707-580D0240D72F}"/>
              </a:ext>
            </a:extLst>
          </p:cNvPr>
          <p:cNvSpPr txBox="1">
            <a:spLocks/>
          </p:cNvSpPr>
          <p:nvPr/>
        </p:nvSpPr>
        <p:spPr>
          <a:xfrm>
            <a:off x="3595819" y="4256565"/>
            <a:ext cx="5018340" cy="256372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100" dirty="0">
                <a:solidFill>
                  <a:schemeClr val="bg1"/>
                </a:solidFill>
                <a:latin typeface="Menlo" panose="020B0609030804020204" pitchFamily="49" charset="0"/>
              </a:rPr>
              <a:t>git push --set-upstream origin </a:t>
            </a: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&lt;new-branch-name&gt;</a:t>
            </a:r>
            <a:endParaRPr lang="en-US" sz="1100" dirty="0">
              <a:solidFill>
                <a:schemeClr val="bg1"/>
              </a:solidFill>
              <a:latin typeface="Menlo" panose="020B060903080402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01071F-C566-324E-84B9-A0DB73A64364}"/>
              </a:ext>
            </a:extLst>
          </p:cNvPr>
          <p:cNvSpPr txBox="1">
            <a:spLocks/>
          </p:cNvSpPr>
          <p:nvPr/>
        </p:nvSpPr>
        <p:spPr>
          <a:xfrm>
            <a:off x="3595819" y="5239502"/>
            <a:ext cx="5018340" cy="256372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git merge master –m ‘description of the merge’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3C1E8D9-50FC-8E4F-A60A-7CBAEFDD0BA8}"/>
              </a:ext>
            </a:extLst>
          </p:cNvPr>
          <p:cNvSpPr txBox="1">
            <a:spLocks/>
          </p:cNvSpPr>
          <p:nvPr/>
        </p:nvSpPr>
        <p:spPr>
          <a:xfrm>
            <a:off x="3595819" y="1861752"/>
            <a:ext cx="5018340" cy="256372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git branch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66DFD7-E5E0-2242-8C79-9FFA07CFF34F}"/>
              </a:ext>
            </a:extLst>
          </p:cNvPr>
          <p:cNvSpPr txBox="1"/>
          <p:nvPr/>
        </p:nvSpPr>
        <p:spPr>
          <a:xfrm>
            <a:off x="838200" y="1452303"/>
            <a:ext cx="34753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Check your current working branch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8DFFCD-F228-0345-B3BB-3C793650901A}"/>
              </a:ext>
            </a:extLst>
          </p:cNvPr>
          <p:cNvSpPr txBox="1"/>
          <p:nvPr/>
        </p:nvSpPr>
        <p:spPr>
          <a:xfrm>
            <a:off x="838200" y="2158241"/>
            <a:ext cx="6119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Create a new branch (</a:t>
            </a:r>
            <a:r>
              <a:rPr lang="en-GB" dirty="0" err="1"/>
              <a:t>user_name</a:t>
            </a:r>
            <a:r>
              <a:rPr lang="en-GB" dirty="0"/>
              <a:t>-dev is a common convention)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DFA664-44EC-C844-BA08-7CF7A8E095AB}"/>
              </a:ext>
            </a:extLst>
          </p:cNvPr>
          <p:cNvSpPr txBox="1"/>
          <p:nvPr/>
        </p:nvSpPr>
        <p:spPr>
          <a:xfrm>
            <a:off x="838200" y="2864179"/>
            <a:ext cx="5443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Switch to the new branch as the current working branch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FBDF5A-926E-5C46-8F11-2AD66ADB0330}"/>
              </a:ext>
            </a:extLst>
          </p:cNvPr>
          <p:cNvSpPr txBox="1"/>
          <p:nvPr/>
        </p:nvSpPr>
        <p:spPr>
          <a:xfrm>
            <a:off x="838200" y="3570117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Now you can git status, add, push, and pull as usual. If it is the first time you git push, you need to create the corresponding remote branch with: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9B52F2-FC50-3542-8D98-6A079F009127}"/>
              </a:ext>
            </a:extLst>
          </p:cNvPr>
          <p:cNvSpPr txBox="1"/>
          <p:nvPr/>
        </p:nvSpPr>
        <p:spPr>
          <a:xfrm>
            <a:off x="838201" y="4553054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Merge changes from master to see if last changes in master work in your dev branch. Checkout to your branch and then: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774733D-41E7-9C4F-A6C8-6FDD783E8E15}"/>
              </a:ext>
            </a:extLst>
          </p:cNvPr>
          <p:cNvSpPr txBox="1">
            <a:spLocks/>
          </p:cNvSpPr>
          <p:nvPr/>
        </p:nvSpPr>
        <p:spPr>
          <a:xfrm>
            <a:off x="3595819" y="5945445"/>
            <a:ext cx="5018340" cy="545557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git checkout master</a:t>
            </a:r>
          </a:p>
          <a:p>
            <a:pPr marL="0" indent="0">
              <a:buNone/>
            </a:pPr>
            <a:r>
              <a:rPr lang="en-GB" sz="11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git merge &lt;new-branch-name&gt; –m ‘description of the merge’</a:t>
            </a:r>
          </a:p>
          <a:p>
            <a:pPr marL="0" indent="0">
              <a:buNone/>
            </a:pPr>
            <a:endParaRPr lang="en-GB" sz="1100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49566F-5AB7-4345-B2F9-15FC22B3D918}"/>
              </a:ext>
            </a:extLst>
          </p:cNvPr>
          <p:cNvSpPr txBox="1"/>
          <p:nvPr/>
        </p:nvSpPr>
        <p:spPr>
          <a:xfrm>
            <a:off x="838200" y="5535991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Finally, if it works, you can merge your changes to the master, to later commit and push</a:t>
            </a:r>
          </a:p>
        </p:txBody>
      </p:sp>
    </p:spTree>
    <p:extLst>
      <p:ext uri="{BB962C8B-B14F-4D97-AF65-F5344CB8AC3E}">
        <p14:creationId xmlns:p14="http://schemas.microsoft.com/office/powerpoint/2010/main" val="22525963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A739C-70B1-5046-B39C-10168DFBB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latin typeface="Helvetica" pitchFamily="2" charset="0"/>
              </a:rPr>
              <a:t>IMPORTANT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E3947-8859-2243-BFCA-78BABA1249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Helvetica" pitchFamily="2" charset="0"/>
              </a:rPr>
              <a:t>GitHub </a:t>
            </a:r>
            <a:r>
              <a:rPr lang="en-GB" i="1" dirty="0">
                <a:latin typeface="Helvetica" pitchFamily="2" charset="0"/>
              </a:rPr>
              <a:t>never</a:t>
            </a:r>
            <a:r>
              <a:rPr lang="en-GB" dirty="0">
                <a:latin typeface="Helvetica" pitchFamily="2" charset="0"/>
              </a:rPr>
              <a:t> deletes any files (not even the uncommitted!), it just keeps saving all the successive changes, the repository is ever-growing</a:t>
            </a:r>
          </a:p>
          <a:p>
            <a:r>
              <a:rPr lang="en-GB" dirty="0">
                <a:latin typeface="Helvetica" pitchFamily="2" charset="0"/>
              </a:rPr>
              <a:t>Local, visible files are fully managed by Git, manual modifications do not really matter, and are discouraged</a:t>
            </a:r>
          </a:p>
          <a:p>
            <a:r>
              <a:rPr lang="en-GB" dirty="0">
                <a:latin typeface="Helvetica" pitchFamily="2" charset="0"/>
              </a:rPr>
              <a:t>Git add + commit + push is the routine way of working in an </a:t>
            </a:r>
            <a:r>
              <a:rPr lang="en-GB" b="1" dirty="0">
                <a:latin typeface="Helvetica" pitchFamily="2" charset="0"/>
              </a:rPr>
              <a:t>organised, controlled, and clean fashion</a:t>
            </a:r>
          </a:p>
          <a:p>
            <a:endParaRPr lang="en-GB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0754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6A0D4-F5D1-904E-A6C6-D9F612C68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u="sng" dirty="0">
                <a:latin typeface="Helvetica" pitchFamily="2" charset="0"/>
              </a:rPr>
              <a:t>Next meeting…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FE655-CE1D-174E-A27E-4112466E5A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Helvetica" pitchFamily="2" charset="0"/>
              </a:rPr>
              <a:t>Master / branch collaboration</a:t>
            </a:r>
          </a:p>
          <a:p>
            <a:r>
              <a:rPr lang="en-GB" dirty="0">
                <a:latin typeface="Helvetica" pitchFamily="2" charset="0"/>
              </a:rPr>
              <a:t>Git branch, checkout, clone…</a:t>
            </a:r>
          </a:p>
          <a:p>
            <a:r>
              <a:rPr lang="en-GB" dirty="0">
                <a:latin typeface="Helvetica" pitchFamily="2" charset="0"/>
              </a:rPr>
              <a:t>Large files</a:t>
            </a:r>
            <a:r>
              <a:rPr lang="en-GB">
                <a:latin typeface="Helvetica" pitchFamily="2" charset="0"/>
              </a:rPr>
              <a:t>, ignore files…</a:t>
            </a:r>
            <a:endParaRPr lang="en-GB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9454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6CEA9-75BF-924C-9A60-02B69980B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u="sng" dirty="0">
                <a:latin typeface="Helvetica" pitchFamily="2" charset="0"/>
              </a:rPr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601CB-3E94-9449-A17C-049A0F43C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Helvetica" pitchFamily="2" charset="0"/>
              </a:rPr>
              <a:t>Version control systems</a:t>
            </a:r>
          </a:p>
          <a:p>
            <a:r>
              <a:rPr lang="en-GB" dirty="0">
                <a:latin typeface="Helvetica" pitchFamily="2" charset="0"/>
              </a:rPr>
              <a:t>Concepts: repository, Git, GitHub</a:t>
            </a:r>
          </a:p>
          <a:p>
            <a:r>
              <a:rPr lang="en-GB" dirty="0">
                <a:latin typeface="Helvetica" pitchFamily="2" charset="0"/>
              </a:rPr>
              <a:t>Master-branch</a:t>
            </a:r>
          </a:p>
          <a:p>
            <a:r>
              <a:rPr lang="en-GB" dirty="0">
                <a:latin typeface="Helvetica" pitchFamily="2" charset="0"/>
              </a:rPr>
              <a:t>Git clone, commit, push, and pull</a:t>
            </a:r>
          </a:p>
          <a:p>
            <a:r>
              <a:rPr lang="en-GB" dirty="0">
                <a:latin typeface="Helvetica" pitchFamily="2" charset="0"/>
              </a:rPr>
              <a:t>How to do it</a:t>
            </a:r>
          </a:p>
          <a:p>
            <a:r>
              <a:rPr lang="en-GB" dirty="0">
                <a:latin typeface="Helvetica" pitchFamily="2" charset="0"/>
              </a:rPr>
              <a:t>Best practices</a:t>
            </a:r>
          </a:p>
        </p:txBody>
      </p:sp>
    </p:spTree>
    <p:extLst>
      <p:ext uri="{BB962C8B-B14F-4D97-AF65-F5344CB8AC3E}">
        <p14:creationId xmlns:p14="http://schemas.microsoft.com/office/powerpoint/2010/main" val="2967524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04488-647D-ED43-9C73-F30D21E36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0075"/>
          </a:xfrm>
        </p:spPr>
        <p:txBody>
          <a:bodyPr>
            <a:normAutofit fontScale="90000"/>
          </a:bodyPr>
          <a:lstStyle/>
          <a:p>
            <a:r>
              <a:rPr lang="en-GB" u="sng" dirty="0">
                <a:latin typeface="Helvetica" pitchFamily="2" charset="0"/>
              </a:rPr>
              <a:t>About Version Control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55BA8A5-7300-924B-B832-4E15A43063FC}"/>
              </a:ext>
            </a:extLst>
          </p:cNvPr>
          <p:cNvSpPr/>
          <p:nvPr/>
        </p:nvSpPr>
        <p:spPr>
          <a:xfrm>
            <a:off x="838200" y="1514006"/>
            <a:ext cx="10515600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en-US" sz="2400" dirty="0">
                <a:latin typeface="Helvetica" pitchFamily="2" charset="0"/>
              </a:rPr>
              <a:t>Version control is a system that records changes to a file or set of files over time so that you can</a:t>
            </a:r>
          </a:p>
          <a:p>
            <a:pPr marL="285750" indent="-285750" algn="just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Helvetica" pitchFamily="2" charset="0"/>
              </a:rPr>
              <a:t>recall specific versions later</a:t>
            </a:r>
          </a:p>
          <a:p>
            <a:pPr marL="285750" indent="-285750" algn="just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Helvetica" pitchFamily="2" charset="0"/>
              </a:rPr>
              <a:t>revert selected files back to a previous state</a:t>
            </a:r>
          </a:p>
          <a:p>
            <a:pPr marL="285750" indent="-285750" algn="just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Helvetica" pitchFamily="2" charset="0"/>
              </a:rPr>
              <a:t>revert the entire project back to a previous state</a:t>
            </a:r>
          </a:p>
          <a:p>
            <a:pPr marL="285750" indent="-285750" algn="just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Helvetica" pitchFamily="2" charset="0"/>
              </a:rPr>
              <a:t>compare changes over time</a:t>
            </a:r>
          </a:p>
          <a:p>
            <a:pPr marL="285750" indent="-285750" algn="just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Helvetica" pitchFamily="2" charset="0"/>
              </a:rPr>
              <a:t>see who last modified something that might be causing a problem, who introduced an issue and when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CA2BE1-FAAF-4E4B-B6C1-14A832FD079D}"/>
              </a:ext>
            </a:extLst>
          </p:cNvPr>
          <p:cNvSpPr/>
          <p:nvPr/>
        </p:nvSpPr>
        <p:spPr>
          <a:xfrm>
            <a:off x="0" y="5879241"/>
            <a:ext cx="12192000" cy="502508"/>
          </a:xfrm>
          <a:prstGeom prst="rect">
            <a:avLst/>
          </a:prstGeom>
          <a:solidFill>
            <a:schemeClr val="tx1"/>
          </a:solidFill>
        </p:spPr>
        <p:txBody>
          <a:bodyPr wrap="square" anchor="ctr">
            <a:noAutofit/>
          </a:bodyPr>
          <a:lstStyle/>
          <a:p>
            <a:pPr algn="ctr">
              <a:spcBef>
                <a:spcPts val="1200"/>
              </a:spcBef>
            </a:pPr>
            <a:r>
              <a:rPr lang="en-US" sz="2000" b="1" dirty="0">
                <a:solidFill>
                  <a:schemeClr val="bg1"/>
                </a:solidFill>
                <a:latin typeface="Helvetica" pitchFamily="2" charset="0"/>
              </a:rPr>
              <a:t>If you screw things up or lose files, you can easily recover</a:t>
            </a:r>
            <a:endParaRPr lang="en-GB" sz="2000" b="1" dirty="0">
              <a:solidFill>
                <a:schemeClr val="bg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0307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04488-647D-ED43-9C73-F30D21E36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0075"/>
          </a:xfrm>
        </p:spPr>
        <p:txBody>
          <a:bodyPr>
            <a:normAutofit fontScale="90000"/>
          </a:bodyPr>
          <a:lstStyle/>
          <a:p>
            <a:r>
              <a:rPr lang="en-GB" u="sng" dirty="0">
                <a:latin typeface="Helvetica" pitchFamily="2" charset="0"/>
              </a:rPr>
              <a:t>Local Version Control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B0A7D8-3A97-A941-9ADF-B969019E1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55201"/>
            <a:ext cx="5077169" cy="432828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799633B-1137-2D4D-A899-4AD50763A6EC}"/>
              </a:ext>
            </a:extLst>
          </p:cNvPr>
          <p:cNvSpPr/>
          <p:nvPr/>
        </p:nvSpPr>
        <p:spPr>
          <a:xfrm>
            <a:off x="6086006" y="1155201"/>
            <a:ext cx="5267793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en-US" sz="2400" dirty="0">
                <a:solidFill>
                  <a:srgbClr val="4E443C"/>
                </a:solidFill>
                <a:latin typeface="Helvetica" pitchFamily="2" charset="0"/>
              </a:rPr>
              <a:t>Local VCSs with a simple database that keeps all the changes to files under revision control.</a:t>
            </a:r>
          </a:p>
          <a:p>
            <a:pPr marL="342900" indent="-342900" algn="just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4E443C"/>
                </a:solidFill>
                <a:latin typeface="Helvetica" pitchFamily="2" charset="0"/>
              </a:rPr>
              <a:t>Works by keeping patch sets (that is, the differences between files) in a special format on disk</a:t>
            </a:r>
          </a:p>
          <a:p>
            <a:pPr marL="342900" indent="-342900" algn="just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4E443C"/>
                </a:solidFill>
                <a:latin typeface="Helvetica" pitchFamily="2" charset="0"/>
              </a:rPr>
              <a:t>It can then re-create what any file looked like at any point in time by adding up all the patches.</a:t>
            </a:r>
          </a:p>
          <a:p>
            <a:pPr marL="342900" indent="-342900" algn="just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  <a:latin typeface="Helvetica" pitchFamily="2" charset="0"/>
              </a:rPr>
              <a:t>They need to collaborate with developers on other systems</a:t>
            </a:r>
            <a:endParaRPr lang="en-GB" sz="2400" dirty="0">
              <a:solidFill>
                <a:srgbClr val="FF0000"/>
              </a:solidFill>
              <a:latin typeface="Helvetica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096961-63B7-D742-8710-6B9F7303BBCF}"/>
              </a:ext>
            </a:extLst>
          </p:cNvPr>
          <p:cNvSpPr/>
          <p:nvPr/>
        </p:nvSpPr>
        <p:spPr>
          <a:xfrm>
            <a:off x="0" y="5879241"/>
            <a:ext cx="12192000" cy="502508"/>
          </a:xfrm>
          <a:prstGeom prst="rect">
            <a:avLst/>
          </a:prstGeom>
          <a:solidFill>
            <a:schemeClr val="tx1"/>
          </a:solidFill>
        </p:spPr>
        <p:txBody>
          <a:bodyPr wrap="square" anchor="ctr">
            <a:noAutofit/>
          </a:bodyPr>
          <a:lstStyle/>
          <a:p>
            <a:pPr algn="ctr">
              <a:spcBef>
                <a:spcPts val="1200"/>
              </a:spcBef>
            </a:pPr>
            <a:r>
              <a:rPr lang="en-US" sz="2000" b="1" dirty="0">
                <a:solidFill>
                  <a:schemeClr val="bg1"/>
                </a:solidFill>
                <a:latin typeface="Helvetica" pitchFamily="2" charset="0"/>
              </a:rPr>
              <a:t>Normal v1, v2, … stored in your computer</a:t>
            </a:r>
            <a:endParaRPr lang="en-GB" sz="2000" b="1" dirty="0">
              <a:solidFill>
                <a:schemeClr val="bg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8685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04488-647D-ED43-9C73-F30D21E36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0075"/>
          </a:xfrm>
        </p:spPr>
        <p:txBody>
          <a:bodyPr>
            <a:normAutofit fontScale="90000"/>
          </a:bodyPr>
          <a:lstStyle/>
          <a:p>
            <a:r>
              <a:rPr lang="en-GB" u="sng" dirty="0">
                <a:latin typeface="Helvetica" pitchFamily="2" charset="0"/>
              </a:rPr>
              <a:t>Centralised Version Control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3F6F0E-AC52-6B40-9841-D68930463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69" y="1418550"/>
            <a:ext cx="5911437" cy="410844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96F8D11-25DC-374C-8818-7F7ADB4CD8DB}"/>
              </a:ext>
            </a:extLst>
          </p:cNvPr>
          <p:cNvSpPr/>
          <p:nvPr/>
        </p:nvSpPr>
        <p:spPr>
          <a:xfrm>
            <a:off x="6550702" y="1377898"/>
            <a:ext cx="5201587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1200"/>
              </a:spcBef>
            </a:pPr>
            <a:r>
              <a:rPr lang="en-US" sz="2000" dirty="0">
                <a:solidFill>
                  <a:srgbClr val="4E443C"/>
                </a:solidFill>
                <a:latin typeface="Arial" panose="020B0604020202020204" pitchFamily="34" charset="0"/>
              </a:rPr>
              <a:t>Single server that contains all the versioned files, with a number of clients that check out files from that central place</a:t>
            </a:r>
          </a:p>
          <a:p>
            <a:pPr marL="342900" indent="-342900" algn="just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E443C"/>
                </a:solidFill>
                <a:latin typeface="Arial" panose="020B0604020202020204" pitchFamily="34" charset="0"/>
              </a:rPr>
              <a:t>Everyone knows what everyone else on the project is doing</a:t>
            </a:r>
            <a:endParaRPr lang="en-GB" sz="2000" dirty="0"/>
          </a:p>
          <a:p>
            <a:pPr marL="342900" indent="-342900" algn="just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E443C"/>
                </a:solidFill>
                <a:latin typeface="Arial" panose="020B0604020202020204" pitchFamily="34" charset="0"/>
              </a:rPr>
              <a:t>Easier to administer than it is to deal with local databases on every client</a:t>
            </a:r>
            <a:endParaRPr lang="en-GB" sz="2000" dirty="0"/>
          </a:p>
          <a:p>
            <a:pPr marL="342900" indent="-342900" algn="just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</a:rPr>
              <a:t>Single point of failure</a:t>
            </a:r>
          </a:p>
          <a:p>
            <a:pPr marL="342900" indent="-342900" algn="just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</a:rPr>
              <a:t>Whenever you have the entire history of the project in a single place, you risk losing everything</a:t>
            </a:r>
            <a:endParaRPr lang="en-GB" sz="2000" dirty="0">
              <a:solidFill>
                <a:srgbClr val="FF0000"/>
              </a:solidFill>
              <a:latin typeface="Helvetica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51AD375-BC6F-2143-8765-C18B3C0E45F6}"/>
              </a:ext>
            </a:extLst>
          </p:cNvPr>
          <p:cNvSpPr/>
          <p:nvPr/>
        </p:nvSpPr>
        <p:spPr>
          <a:xfrm>
            <a:off x="0" y="5879241"/>
            <a:ext cx="12192000" cy="502508"/>
          </a:xfrm>
          <a:prstGeom prst="rect">
            <a:avLst/>
          </a:prstGeom>
          <a:solidFill>
            <a:schemeClr val="tx1"/>
          </a:solidFill>
        </p:spPr>
        <p:txBody>
          <a:bodyPr wrap="square" anchor="ctr">
            <a:noAutofit/>
          </a:bodyPr>
          <a:lstStyle/>
          <a:p>
            <a:pPr algn="ctr">
              <a:spcBef>
                <a:spcPts val="1200"/>
              </a:spcBef>
            </a:pPr>
            <a:r>
              <a:rPr lang="en-US" sz="2000" b="1" dirty="0" err="1">
                <a:solidFill>
                  <a:schemeClr val="bg1"/>
                </a:solidFill>
                <a:latin typeface="Helvetica" pitchFamily="2" charset="0"/>
              </a:rPr>
              <a:t>Nutstore</a:t>
            </a:r>
            <a:r>
              <a:rPr lang="en-US" sz="2000" b="1" dirty="0">
                <a:solidFill>
                  <a:schemeClr val="bg1"/>
                </a:solidFill>
                <a:latin typeface="Helvetica" pitchFamily="2" charset="0"/>
              </a:rPr>
              <a:t>! (or at least the most similar)</a:t>
            </a:r>
            <a:endParaRPr lang="en-GB" sz="2000" b="1" dirty="0">
              <a:solidFill>
                <a:schemeClr val="bg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5140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04488-647D-ED43-9C73-F30D21E36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0075"/>
          </a:xfrm>
        </p:spPr>
        <p:txBody>
          <a:bodyPr>
            <a:normAutofit fontScale="90000"/>
          </a:bodyPr>
          <a:lstStyle/>
          <a:p>
            <a:r>
              <a:rPr lang="en-GB" u="sng" dirty="0">
                <a:latin typeface="Helvetica" pitchFamily="2" charset="0"/>
              </a:rPr>
              <a:t>Distributed Version Control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8459FA-98C0-A642-9A03-8462C060F4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290" t="-1" r="32051" b="62210"/>
          <a:stretch/>
        </p:blipFill>
        <p:spPr>
          <a:xfrm>
            <a:off x="2012018" y="1030744"/>
            <a:ext cx="2079945" cy="232493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9D2C171-8596-EE4C-92DF-928AA484E80A}"/>
              </a:ext>
            </a:extLst>
          </p:cNvPr>
          <p:cNvSpPr/>
          <p:nvPr/>
        </p:nvSpPr>
        <p:spPr>
          <a:xfrm>
            <a:off x="5844288" y="2140483"/>
            <a:ext cx="6119112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4E443C"/>
                </a:solidFill>
                <a:latin typeface="Arial" panose="020B0604020202020204" pitchFamily="34" charset="0"/>
              </a:rPr>
              <a:t>Local copy fully mirror the repository, including its full history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4E443C"/>
                </a:solidFill>
                <a:latin typeface="Arial" panose="020B0604020202020204" pitchFamily="34" charset="0"/>
              </a:rPr>
              <a:t>Deal pretty well with having several remote repositories they can work with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4E443C"/>
                </a:solidFill>
                <a:latin typeface="Arial" panose="020B0604020202020204" pitchFamily="34" charset="0"/>
              </a:rPr>
              <a:t>Can collaborate with different groups of people in different ways simultaneously within the same project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29F5C2-4E79-4F46-B8AA-88631BCA19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52956" r="63697" b="-1"/>
          <a:stretch/>
        </p:blipFill>
        <p:spPr>
          <a:xfrm>
            <a:off x="704538" y="3482937"/>
            <a:ext cx="2117604" cy="2894197"/>
          </a:xfrm>
          <a:prstGeom prst="rect">
            <a:avLst/>
          </a:prstGeom>
          <a:noFill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4E462EE-74FA-754C-A03E-66D5FCC346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535" t="53112"/>
          <a:stretch/>
        </p:blipFill>
        <p:spPr>
          <a:xfrm>
            <a:off x="3269704" y="3482937"/>
            <a:ext cx="2127022" cy="2884539"/>
          </a:xfrm>
          <a:prstGeom prst="rect">
            <a:avLst/>
          </a:prstGeom>
        </p:spPr>
      </p:pic>
      <p:sp>
        <p:nvSpPr>
          <p:cNvPr id="4" name="Circular Arrow 3">
            <a:extLst>
              <a:ext uri="{FF2B5EF4-FFF2-40B4-BE49-F238E27FC236}">
                <a16:creationId xmlns:a16="http://schemas.microsoft.com/office/drawing/2014/main" id="{2F49D3BB-EC43-F646-A843-4295BD9E0F8F}"/>
              </a:ext>
            </a:extLst>
          </p:cNvPr>
          <p:cNvSpPr/>
          <p:nvPr/>
        </p:nvSpPr>
        <p:spPr>
          <a:xfrm>
            <a:off x="799568" y="1580634"/>
            <a:ext cx="4180114" cy="4180114"/>
          </a:xfrm>
          <a:prstGeom prst="circularArrow">
            <a:avLst>
              <a:gd name="adj1" fmla="val 1782"/>
              <a:gd name="adj2" fmla="val 397273"/>
              <a:gd name="adj3" fmla="val 20637538"/>
              <a:gd name="adj4" fmla="val 18744198"/>
              <a:gd name="adj5" fmla="val 2932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0" name="Circular Arrow 9">
            <a:extLst>
              <a:ext uri="{FF2B5EF4-FFF2-40B4-BE49-F238E27FC236}">
                <a16:creationId xmlns:a16="http://schemas.microsoft.com/office/drawing/2014/main" id="{329AAE79-A84D-F440-BB82-20EBAE6659CE}"/>
              </a:ext>
            </a:extLst>
          </p:cNvPr>
          <p:cNvSpPr/>
          <p:nvPr/>
        </p:nvSpPr>
        <p:spPr>
          <a:xfrm flipH="1">
            <a:off x="1022929" y="1568990"/>
            <a:ext cx="4180114" cy="4180114"/>
          </a:xfrm>
          <a:prstGeom prst="circularArrow">
            <a:avLst>
              <a:gd name="adj1" fmla="val 1782"/>
              <a:gd name="adj2" fmla="val 397273"/>
              <a:gd name="adj3" fmla="val 20637538"/>
              <a:gd name="adj4" fmla="val 18744198"/>
              <a:gd name="adj5" fmla="val 2932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293AEB-97A1-DE41-A958-A5EAB94520FA}"/>
              </a:ext>
            </a:extLst>
          </p:cNvPr>
          <p:cNvSpPr/>
          <p:nvPr/>
        </p:nvSpPr>
        <p:spPr>
          <a:xfrm>
            <a:off x="595086" y="5125916"/>
            <a:ext cx="4801640" cy="821957"/>
          </a:xfrm>
          <a:prstGeom prst="rect">
            <a:avLst/>
          </a:prstGeom>
          <a:gradFill flip="none" rotWithShape="1">
            <a:gsLst>
              <a:gs pos="83000">
                <a:srgbClr val="FFFFFF"/>
              </a:gs>
              <a:gs pos="0">
                <a:schemeClr val="bg1">
                  <a:alpha val="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61BE6D-EED9-9B4C-9AB3-E9127848945E}"/>
              </a:ext>
            </a:extLst>
          </p:cNvPr>
          <p:cNvSpPr/>
          <p:nvPr/>
        </p:nvSpPr>
        <p:spPr>
          <a:xfrm>
            <a:off x="0" y="5879241"/>
            <a:ext cx="12192000" cy="502508"/>
          </a:xfrm>
          <a:prstGeom prst="rect">
            <a:avLst/>
          </a:prstGeom>
          <a:solidFill>
            <a:schemeClr val="tx1"/>
          </a:solidFill>
        </p:spPr>
        <p:txBody>
          <a:bodyPr wrap="square" anchor="ctr">
            <a:noAutofit/>
          </a:bodyPr>
          <a:lstStyle/>
          <a:p>
            <a:pPr algn="ctr">
              <a:spcBef>
                <a:spcPts val="1200"/>
              </a:spcBef>
            </a:pPr>
            <a:r>
              <a:rPr lang="en-US" sz="2000" b="1" dirty="0">
                <a:solidFill>
                  <a:schemeClr val="bg1"/>
                </a:solidFill>
                <a:latin typeface="Helvetica" pitchFamily="2" charset="0"/>
              </a:rPr>
              <a:t>Git does this!</a:t>
            </a:r>
            <a:endParaRPr lang="en-GB" sz="2000" b="1" dirty="0">
              <a:solidFill>
                <a:schemeClr val="bg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52154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C9877-C9D9-514B-A167-27E44CF48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u="sng" dirty="0">
                <a:latin typeface="Helvetica" pitchFamily="2" charset="0"/>
              </a:rPr>
              <a:t>GitHub, main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81FC9-CE89-BD43-BB3E-50D55D775D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en-GB" sz="2400" dirty="0">
                <a:solidFill>
                  <a:srgbClr val="4E443C"/>
                </a:solidFill>
                <a:latin typeface="Arial" panose="020B0604020202020204" pitchFamily="34" charset="0"/>
              </a:rPr>
              <a:t>Git: Opensource version control technology. You can have your own Git server that uses Git technology, or use a third party Git Server.</a:t>
            </a:r>
          </a:p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en-GB" sz="2400" dirty="0">
                <a:solidFill>
                  <a:srgbClr val="4E443C"/>
                </a:solidFill>
                <a:latin typeface="Arial" panose="020B0604020202020204" pitchFamily="34" charset="0"/>
              </a:rPr>
              <a:t>GitHub: Git server and platform that offer free and premium Git services, such as storing of your repositories.</a:t>
            </a:r>
          </a:p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en-GB" sz="2400" dirty="0">
                <a:solidFill>
                  <a:srgbClr val="4E443C"/>
                </a:solidFill>
                <a:latin typeface="Arial" panose="020B0604020202020204" pitchFamily="34" charset="0"/>
              </a:rPr>
              <a:t>Repository: your program. It includes EVERYTHING it needs to run, can also include references, archive. MUST include readme and version log.</a:t>
            </a:r>
          </a:p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en-GB" sz="2400" dirty="0">
                <a:solidFill>
                  <a:srgbClr val="4E443C"/>
                </a:solidFill>
                <a:latin typeface="Arial" panose="020B0604020202020204" pitchFamily="34" charset="0"/>
              </a:rPr>
              <a:t>Advantages of Git (or GitHub):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GB" dirty="0">
                <a:solidFill>
                  <a:srgbClr val="4E443C"/>
                </a:solidFill>
                <a:latin typeface="Arial" panose="020B0604020202020204" pitchFamily="34" charset="0"/>
              </a:rPr>
              <a:t>Version control, can access any version in the past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GB" dirty="0">
                <a:solidFill>
                  <a:srgbClr val="4E443C"/>
                </a:solidFill>
                <a:latin typeface="Arial" panose="020B0604020202020204" pitchFamily="34" charset="0"/>
              </a:rPr>
              <a:t>Safety –Storage on cloud</a:t>
            </a:r>
          </a:p>
          <a:p>
            <a:pPr lvl="1">
              <a:lnSpc>
                <a:spcPct val="120000"/>
              </a:lnSpc>
              <a:spcBef>
                <a:spcPts val="1200"/>
              </a:spcBef>
            </a:pPr>
            <a:r>
              <a:rPr lang="en-GB" dirty="0">
                <a:solidFill>
                  <a:srgbClr val="4E443C"/>
                </a:solidFill>
                <a:latin typeface="Arial" panose="020B0604020202020204" pitchFamily="34" charset="0"/>
              </a:rPr>
              <a:t>Collaborative coding, reducing unnecessary communication</a:t>
            </a:r>
          </a:p>
        </p:txBody>
      </p:sp>
    </p:spTree>
    <p:extLst>
      <p:ext uri="{BB962C8B-B14F-4D97-AF65-F5344CB8AC3E}">
        <p14:creationId xmlns:p14="http://schemas.microsoft.com/office/powerpoint/2010/main" val="463748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CA219-6DC8-0148-87FC-BECE7C0DB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u="sng" dirty="0">
                <a:latin typeface="Helvetica" pitchFamily="2" charset="0"/>
              </a:rPr>
              <a:t>Master – Branch structure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4356449-A18C-A544-BCB5-464929E3FF97}"/>
              </a:ext>
            </a:extLst>
          </p:cNvPr>
          <p:cNvSpPr/>
          <p:nvPr/>
        </p:nvSpPr>
        <p:spPr>
          <a:xfrm>
            <a:off x="3421592" y="1982788"/>
            <a:ext cx="1955800" cy="774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Helvetica" pitchFamily="2" charset="0"/>
              </a:rPr>
              <a:t>Master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4C5E81-C7C8-2F49-9775-1BD2C6F6B550}"/>
              </a:ext>
            </a:extLst>
          </p:cNvPr>
          <p:cNvSpPr txBox="1"/>
          <p:nvPr/>
        </p:nvSpPr>
        <p:spPr>
          <a:xfrm>
            <a:off x="8018992" y="1995826"/>
            <a:ext cx="3334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Stable code that goes to production</a:t>
            </a:r>
          </a:p>
        </p:txBody>
      </p:sp>
    </p:spTree>
    <p:extLst>
      <p:ext uri="{BB962C8B-B14F-4D97-AF65-F5344CB8AC3E}">
        <p14:creationId xmlns:p14="http://schemas.microsoft.com/office/powerpoint/2010/main" val="1459550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CA219-6DC8-0148-87FC-BECE7C0DB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u="sng" dirty="0">
                <a:latin typeface="Helvetica" pitchFamily="2" charset="0"/>
              </a:rPr>
              <a:t>Master – Branch structure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4356449-A18C-A544-BCB5-464929E3FF97}"/>
              </a:ext>
            </a:extLst>
          </p:cNvPr>
          <p:cNvSpPr/>
          <p:nvPr/>
        </p:nvSpPr>
        <p:spPr>
          <a:xfrm>
            <a:off x="3421592" y="1982788"/>
            <a:ext cx="1955800" cy="774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Helvetica" pitchFamily="2" charset="0"/>
              </a:rPr>
              <a:t>Master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847FF6-BA2E-384E-A2EE-32A71FFE9312}"/>
              </a:ext>
            </a:extLst>
          </p:cNvPr>
          <p:cNvSpPr/>
          <p:nvPr/>
        </p:nvSpPr>
        <p:spPr>
          <a:xfrm>
            <a:off x="3421592" y="3154363"/>
            <a:ext cx="1955800" cy="774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latin typeface="Helvetica" pitchFamily="2" charset="0"/>
              </a:rPr>
              <a:t>Dev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3C5F214-D628-2643-A8BD-EF2E9FAA9078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4399492" y="2757488"/>
            <a:ext cx="0" cy="396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8E4C5E81-C7C8-2F49-9775-1BD2C6F6B550}"/>
              </a:ext>
            </a:extLst>
          </p:cNvPr>
          <p:cNvSpPr txBox="1"/>
          <p:nvPr/>
        </p:nvSpPr>
        <p:spPr>
          <a:xfrm>
            <a:off x="8018992" y="1995826"/>
            <a:ext cx="3334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Stable code that goes to production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74EC591-3659-0D44-A501-212DD2C971DD}"/>
              </a:ext>
            </a:extLst>
          </p:cNvPr>
          <p:cNvSpPr txBox="1"/>
          <p:nvPr/>
        </p:nvSpPr>
        <p:spPr>
          <a:xfrm>
            <a:off x="8018992" y="3199626"/>
            <a:ext cx="3334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Code that centralises all the new developments</a:t>
            </a:r>
          </a:p>
        </p:txBody>
      </p:sp>
    </p:spTree>
    <p:extLst>
      <p:ext uri="{BB962C8B-B14F-4D97-AF65-F5344CB8AC3E}">
        <p14:creationId xmlns:p14="http://schemas.microsoft.com/office/powerpoint/2010/main" val="31399434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3159</TotalTime>
  <Words>1166</Words>
  <Application>Microsoft Office PowerPoint</Application>
  <PresentationFormat>Widescreen</PresentationFormat>
  <Paragraphs>141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Helvetica</vt:lpstr>
      <vt:lpstr>Menlo</vt:lpstr>
      <vt:lpstr>Office Theme</vt:lpstr>
      <vt:lpstr>Collaborative Development using Git(Hub)</vt:lpstr>
      <vt:lpstr>Contents</vt:lpstr>
      <vt:lpstr>About Version Control</vt:lpstr>
      <vt:lpstr>Local Version Control</vt:lpstr>
      <vt:lpstr>Centralised Version Control</vt:lpstr>
      <vt:lpstr>Distributed Version Control</vt:lpstr>
      <vt:lpstr>GitHub, main concepts</vt:lpstr>
      <vt:lpstr>Master – Branch structure</vt:lpstr>
      <vt:lpstr>Master – Branch structure</vt:lpstr>
      <vt:lpstr>Master – Branch structure</vt:lpstr>
      <vt:lpstr>Master – Branch structure</vt:lpstr>
      <vt:lpstr>Git Actions</vt:lpstr>
      <vt:lpstr>Git Actions</vt:lpstr>
      <vt:lpstr>Create a repository</vt:lpstr>
      <vt:lpstr>Create a repository</vt:lpstr>
      <vt:lpstr>Typical git workflow: single branch</vt:lpstr>
      <vt:lpstr>Typical git workflow: multiple branches</vt:lpstr>
      <vt:lpstr>IMPORTANT FACTS</vt:lpstr>
      <vt:lpstr>Next meeting…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Collaborative Development</dc:title>
  <dc:creator>Alexandre Amat</dc:creator>
  <cp:lastModifiedBy>Ben Sukboontip</cp:lastModifiedBy>
  <cp:revision>26</cp:revision>
  <dcterms:created xsi:type="dcterms:W3CDTF">2019-06-12T06:45:43Z</dcterms:created>
  <dcterms:modified xsi:type="dcterms:W3CDTF">2019-10-20T01:02:08Z</dcterms:modified>
</cp:coreProperties>
</file>

<file path=docProps/thumbnail.jpeg>
</file>